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déplacer la diapo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41E056E8-39ED-4FD0-96FE-D0A64B1E2788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3000" cy="3714750"/>
          </a:xfrm>
          <a:prstGeom prst="rect">
            <a:avLst/>
          </a:prstGeom>
        </p:spPr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1680" cy="446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70" name="CustomShape 3"/>
          <p:cNvSpPr/>
          <p:nvPr/>
        </p:nvSpPr>
        <p:spPr>
          <a:xfrm>
            <a:off x="3849840" y="9428040"/>
            <a:ext cx="2939040" cy="48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22B5C10B-00B6-403F-9FBE-76875D74CE48}" type="slidenum">
              <a:rPr lang="fr-FR" sz="1200" b="0" strike="noStrike" spc="-1">
                <a:solidFill>
                  <a:srgbClr val="000000"/>
                </a:solidFill>
                <a:latin typeface="+mn-lt"/>
              </a:rPr>
              <a:t>1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53000" cy="3714750"/>
          </a:xfrm>
          <a:prstGeom prst="rect">
            <a:avLst/>
          </a:prstGeom>
        </p:spPr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1680" cy="446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73" name="CustomShape 3"/>
          <p:cNvSpPr/>
          <p:nvPr/>
        </p:nvSpPr>
        <p:spPr>
          <a:xfrm>
            <a:off x="3849840" y="9428040"/>
            <a:ext cx="2939040" cy="48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F9FA17C0-06FE-41A6-A223-2172E5668FA8}" type="slidenum">
              <a:rPr lang="fr-FR" sz="1200" b="0" strike="noStrike" spc="-1">
                <a:solidFill>
                  <a:srgbClr val="000000"/>
                </a:solidFill>
                <a:latin typeface="+mn-lt"/>
              </a:rPr>
              <a:t>2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/>
          <p:nvPr/>
        </p:nvPicPr>
        <p:blipFill>
          <a:blip r:embed="rId14"/>
          <a:stretch/>
        </p:blipFill>
        <p:spPr>
          <a:xfrm>
            <a:off x="0" y="5267160"/>
            <a:ext cx="9138600" cy="158652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1116000" y="2133720"/>
            <a:ext cx="7811280" cy="276840"/>
          </a:xfrm>
          <a:custGeom>
            <a:avLst/>
            <a:gdLst/>
            <a:ahLst/>
            <a:cxnLst/>
            <a:rect l="l" t="t" r="r" b="b"/>
            <a:pathLst>
              <a:path w="21719" h="790">
                <a:moveTo>
                  <a:pt x="0" y="0"/>
                </a:moveTo>
                <a:lnTo>
                  <a:pt x="21718" y="0"/>
                </a:lnTo>
                <a:moveTo>
                  <a:pt x="0" y="789"/>
                </a:moveTo>
                <a:lnTo>
                  <a:pt x="21718" y="789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2016000" y="2520000"/>
            <a:ext cx="5467680" cy="64487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600" b="1" strike="noStrike" spc="-1" dirty="0">
                <a:solidFill>
                  <a:srgbClr val="0070C0"/>
                </a:solidFill>
                <a:latin typeface="Snap ITC"/>
                <a:ea typeface="DejaVu Sans"/>
              </a:rPr>
              <a:t>Point CAP’Sport</a:t>
            </a:r>
            <a:endParaRPr lang="fr-FR" sz="3600" b="0" strike="noStrike" spc="-1" dirty="0"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5544000" y="4464000"/>
            <a:ext cx="3520440" cy="394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fr-FR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19/11/2020</a:t>
            </a:r>
            <a:endParaRPr lang="fr-FR" sz="2000" b="0" strike="noStrike" spc="-1" dirty="0">
              <a:latin typeface="Arial"/>
            </a:endParaRPr>
          </a:p>
        </p:txBody>
      </p:sp>
      <p:pic>
        <p:nvPicPr>
          <p:cNvPr id="48" name="Image 47"/>
          <p:cNvPicPr/>
          <p:nvPr/>
        </p:nvPicPr>
        <p:blipFill>
          <a:blip r:embed="rId3"/>
          <a:stretch/>
        </p:blipFill>
        <p:spPr>
          <a:xfrm>
            <a:off x="204480" y="216000"/>
            <a:ext cx="1518480" cy="1945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255771" y="341716"/>
            <a:ext cx="4318560" cy="2227320"/>
          </a:xfrm>
          <a:prstGeom prst="rect">
            <a:avLst/>
          </a:prstGeom>
          <a:solidFill>
            <a:srgbClr val="FFFFFF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Ctr="1">
            <a:noAutofit/>
          </a:bodyPr>
          <a:lstStyle/>
          <a:p>
            <a:pPr>
              <a:lnSpc>
                <a:spcPct val="150000"/>
              </a:lnSpc>
            </a:pPr>
            <a:r>
              <a:rPr lang="fr-FR" sz="13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Agrément  2013 / 2015 :  </a:t>
            </a: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Initialement </a:t>
            </a:r>
            <a:r>
              <a:rPr lang="fr-FR" sz="13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6</a:t>
            </a: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jeunes sur 10 mois par an </a:t>
            </a:r>
            <a:endParaRPr lang="fr-FR" sz="1300" b="0" strike="noStrike" spc="-1" dirty="0">
              <a:latin typeface="Arial"/>
            </a:endParaRPr>
          </a:p>
          <a:p>
            <a:pPr marL="216000" indent="-214560">
              <a:lnSpc>
                <a:spcPct val="15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2013 = 2 jeunes sur 6 mois + 4 jeunes sur 10 mois</a:t>
            </a:r>
            <a:endParaRPr lang="fr-FR" sz="1300" b="0" strike="noStrike" spc="-1" dirty="0">
              <a:latin typeface="Arial"/>
            </a:endParaRPr>
          </a:p>
          <a:p>
            <a:pPr marL="216000" indent="-214560">
              <a:lnSpc>
                <a:spcPct val="15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2014 = 3 jeunes sur 6 mois + 6 jeunes sur 10 mois</a:t>
            </a:r>
            <a:endParaRPr lang="fr-FR" sz="1300" b="0" strike="noStrike" spc="-1" dirty="0">
              <a:latin typeface="Arial"/>
            </a:endParaRPr>
          </a:p>
          <a:p>
            <a:pPr marL="216000" indent="-214560">
              <a:lnSpc>
                <a:spcPct val="15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2015 = 1 jeune sur 6 mois + 1 jeune sur 8 mois + 1 jeunes sur 10 mois + 1 jeune sur 12 mois</a:t>
            </a: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6 avenants / Au total 19 contrats</a:t>
            </a: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5146560" y="538954"/>
            <a:ext cx="3526560" cy="98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3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Agrément  2018 / 2021 :  </a:t>
            </a: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Initialement </a:t>
            </a:r>
            <a:r>
              <a:rPr lang="fr-FR" sz="13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22</a:t>
            </a: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jeunes sur 10 mois par an </a:t>
            </a: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 priori pas d’avenant / Au total 72 contrats</a:t>
            </a:r>
            <a:endParaRPr lang="fr-FR" sz="1300" b="0" strike="noStrike" spc="-1" dirty="0">
              <a:latin typeface="Arial"/>
            </a:endParaRPr>
          </a:p>
        </p:txBody>
      </p:sp>
      <p:sp>
        <p:nvSpPr>
          <p:cNvPr id="51" name="CustomShape 3"/>
          <p:cNvSpPr/>
          <p:nvPr/>
        </p:nvSpPr>
        <p:spPr>
          <a:xfrm>
            <a:off x="735643" y="3492885"/>
            <a:ext cx="3598560" cy="17913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3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Agrément  2015 / 2018 :  </a:t>
            </a: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Initialement</a:t>
            </a:r>
            <a:r>
              <a:rPr lang="fr-FR" sz="1300" b="1" strike="noStrike" spc="-1" dirty="0">
                <a:solidFill>
                  <a:srgbClr val="ED4C05"/>
                </a:solidFill>
                <a:latin typeface="Arial"/>
                <a:ea typeface="DejaVu Sans"/>
              </a:rPr>
              <a:t> </a:t>
            </a:r>
            <a:r>
              <a:rPr lang="fr-FR" sz="13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16</a:t>
            </a:r>
            <a:r>
              <a:rPr lang="fr-FR" sz="1300" b="1" strike="noStrike" spc="-1" dirty="0">
                <a:solidFill>
                  <a:srgbClr val="ED4C05"/>
                </a:solidFill>
                <a:latin typeface="Arial"/>
                <a:ea typeface="DejaVu Sans"/>
              </a:rPr>
              <a:t> </a:t>
            </a: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jeunes sur 10 mois par an </a:t>
            </a:r>
            <a:endParaRPr lang="fr-FR" sz="1300" b="0" strike="noStrike" spc="-1" dirty="0">
              <a:latin typeface="Arial"/>
            </a:endParaRPr>
          </a:p>
          <a:p>
            <a:pPr marL="216000" indent="-214560">
              <a:lnSpc>
                <a:spcPct val="15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2015 = 6 jeunes sur 9 mois + 8 de 10 mois</a:t>
            </a:r>
            <a:endParaRPr lang="fr-FR" sz="1300" b="0" strike="noStrike" spc="-1" dirty="0">
              <a:latin typeface="Arial"/>
            </a:endParaRPr>
          </a:p>
          <a:p>
            <a:pPr marL="216000" indent="-214560">
              <a:lnSpc>
                <a:spcPct val="15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2016 = 6 jeunes sur 9 mois + 9 de 10 mois</a:t>
            </a:r>
            <a:endParaRPr lang="fr-FR" sz="1300" b="0" strike="noStrike" spc="-1" dirty="0">
              <a:latin typeface="Arial"/>
            </a:endParaRPr>
          </a:p>
          <a:p>
            <a:pPr marL="216000" indent="-214560">
              <a:lnSpc>
                <a:spcPct val="15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2017 = 19 jeunes sur 10 mois </a:t>
            </a:r>
            <a:endParaRPr lang="fr-FR" sz="1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3 avenants / Au total 50 contrats</a:t>
            </a:r>
            <a:endParaRPr lang="fr-FR" sz="1300" b="0" strike="noStrike" spc="-1" dirty="0">
              <a:latin typeface="Arial"/>
            </a:endParaRPr>
          </a:p>
        </p:txBody>
      </p:sp>
      <p:sp>
        <p:nvSpPr>
          <p:cNvPr id="52" name="CustomShape 4"/>
          <p:cNvSpPr/>
          <p:nvPr/>
        </p:nvSpPr>
        <p:spPr>
          <a:xfrm>
            <a:off x="1758566" y="2770296"/>
            <a:ext cx="430560" cy="574560"/>
          </a:xfrm>
          <a:custGeom>
            <a:avLst/>
            <a:gdLst/>
            <a:ahLst/>
            <a:cxnLst/>
            <a:rect l="l" t="t" r="r" b="b"/>
            <a:pathLst>
              <a:path w="1202" h="1601">
                <a:moveTo>
                  <a:pt x="300" y="0"/>
                </a:moveTo>
                <a:lnTo>
                  <a:pt x="300" y="1200"/>
                </a:lnTo>
                <a:lnTo>
                  <a:pt x="0" y="1200"/>
                </a:lnTo>
                <a:lnTo>
                  <a:pt x="600" y="1600"/>
                </a:lnTo>
                <a:lnTo>
                  <a:pt x="1201" y="1200"/>
                </a:lnTo>
                <a:lnTo>
                  <a:pt x="900" y="1200"/>
                </a:lnTo>
                <a:lnTo>
                  <a:pt x="900" y="0"/>
                </a:lnTo>
                <a:lnTo>
                  <a:pt x="300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5"/>
          <p:cNvSpPr/>
          <p:nvPr/>
        </p:nvSpPr>
        <p:spPr>
          <a:xfrm>
            <a:off x="3423051" y="90754"/>
            <a:ext cx="230256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SERVICE CIVIQUE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54" name="CustomShape 6"/>
          <p:cNvSpPr/>
          <p:nvPr/>
        </p:nvSpPr>
        <p:spPr>
          <a:xfrm rot="12581400">
            <a:off x="4118923" y="2197636"/>
            <a:ext cx="430560" cy="1331280"/>
          </a:xfrm>
          <a:custGeom>
            <a:avLst/>
            <a:gdLst/>
            <a:ahLst/>
            <a:cxnLst/>
            <a:rect l="l" t="t" r="r" b="b"/>
            <a:pathLst>
              <a:path w="1202" h="3704">
                <a:moveTo>
                  <a:pt x="299" y="0"/>
                </a:moveTo>
                <a:lnTo>
                  <a:pt x="301" y="2777"/>
                </a:lnTo>
                <a:lnTo>
                  <a:pt x="0" y="2777"/>
                </a:lnTo>
                <a:lnTo>
                  <a:pt x="601" y="3703"/>
                </a:lnTo>
                <a:lnTo>
                  <a:pt x="1201" y="2777"/>
                </a:lnTo>
                <a:lnTo>
                  <a:pt x="900" y="2777"/>
                </a:lnTo>
                <a:lnTo>
                  <a:pt x="900" y="1"/>
                </a:lnTo>
                <a:lnTo>
                  <a:pt x="299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7"/>
          <p:cNvSpPr/>
          <p:nvPr/>
        </p:nvSpPr>
        <p:spPr>
          <a:xfrm>
            <a:off x="6479280" y="1603834"/>
            <a:ext cx="430560" cy="574560"/>
          </a:xfrm>
          <a:custGeom>
            <a:avLst/>
            <a:gdLst/>
            <a:ahLst/>
            <a:cxnLst/>
            <a:rect l="l" t="t" r="r" b="b"/>
            <a:pathLst>
              <a:path w="1202" h="1601">
                <a:moveTo>
                  <a:pt x="300" y="0"/>
                </a:moveTo>
                <a:lnTo>
                  <a:pt x="300" y="1200"/>
                </a:lnTo>
                <a:lnTo>
                  <a:pt x="0" y="1200"/>
                </a:lnTo>
                <a:lnTo>
                  <a:pt x="600" y="1600"/>
                </a:lnTo>
                <a:lnTo>
                  <a:pt x="1201" y="1200"/>
                </a:lnTo>
                <a:lnTo>
                  <a:pt x="900" y="1200"/>
                </a:lnTo>
                <a:lnTo>
                  <a:pt x="900" y="0"/>
                </a:lnTo>
                <a:lnTo>
                  <a:pt x="300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CustomShape 8"/>
          <p:cNvSpPr/>
          <p:nvPr/>
        </p:nvSpPr>
        <p:spPr>
          <a:xfrm>
            <a:off x="5202911" y="2178394"/>
            <a:ext cx="3785818" cy="30455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3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Soit en argent public :</a:t>
            </a: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Aux jeunes 473,04€ par jeune par mois soit </a:t>
            </a:r>
          </a:p>
          <a:p>
            <a:pPr>
              <a:lnSpc>
                <a:spcPct val="150000"/>
              </a:lnSpc>
            </a:pPr>
            <a:r>
              <a:rPr lang="fr-FR" sz="13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104</a:t>
            </a:r>
            <a:r>
              <a:rPr lang="fr-FR" sz="1300" b="1" strike="noStrike" spc="-1" dirty="0">
                <a:solidFill>
                  <a:srgbClr val="ED4C05"/>
                </a:solidFill>
                <a:latin typeface="Arial"/>
                <a:ea typeface="DejaVu Sans"/>
              </a:rPr>
              <a:t> </a:t>
            </a:r>
            <a:r>
              <a:rPr lang="fr-FR" sz="13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068€ par an</a:t>
            </a:r>
            <a:endParaRPr lang="fr-FR" sz="1300" b="0" strike="noStrike" spc="-1" dirty="0">
              <a:solidFill>
                <a:srgbClr val="FF0000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 la structure = 107,57€ par jeune par mois soit </a:t>
            </a:r>
            <a:r>
              <a:rPr lang="fr-FR" sz="13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23 665€ par an</a:t>
            </a:r>
            <a:endParaRPr lang="fr-FR" sz="1300" b="0" strike="noStrike" spc="-1" dirty="0">
              <a:solidFill>
                <a:srgbClr val="FF0000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Sur la durée d’un agrément cela représente :</a:t>
            </a: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fr-FR" sz="13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312 204€</a:t>
            </a:r>
            <a:r>
              <a:rPr lang="fr-FR" sz="1300" b="0" strike="noStrike" spc="-1" dirty="0">
                <a:solidFill>
                  <a:srgbClr val="FF0000"/>
                </a:solidFill>
                <a:latin typeface="Arial"/>
                <a:ea typeface="DejaVu Sans"/>
              </a:rPr>
              <a:t> </a:t>
            </a: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versés aux jeunes</a:t>
            </a:r>
            <a:endParaRPr lang="fr-FR" sz="13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fr-FR" sz="13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70 996€ </a:t>
            </a:r>
            <a:r>
              <a:rPr lang="fr-FR" sz="1300" spc="-1" dirty="0">
                <a:solidFill>
                  <a:srgbClr val="000000"/>
                </a:solidFill>
                <a:latin typeface="Arial"/>
                <a:ea typeface="DejaVu Sans"/>
              </a:rPr>
              <a:t>transmis</a:t>
            </a:r>
            <a:r>
              <a:rPr lang="fr-FR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à la structure et </a:t>
            </a:r>
            <a:r>
              <a:rPr lang="fr-FR" sz="13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totalement reversés aux jeunes </a:t>
            </a:r>
            <a:r>
              <a:rPr lang="fr-FR" sz="1300" strike="noStrike" spc="-1" dirty="0">
                <a:latin typeface="Arial"/>
                <a:ea typeface="DejaVu Sans"/>
              </a:rPr>
              <a:t>(</a:t>
            </a:r>
            <a:r>
              <a:rPr lang="fr-FR" sz="1100" strike="noStrike" spc="-1" dirty="0">
                <a:latin typeface="Arial"/>
                <a:ea typeface="DejaVu Sans"/>
              </a:rPr>
              <a:t>+ formations –BAFA/CQP ALS – dotation équipements – tutorat et accompagnements,…)</a:t>
            </a:r>
            <a:endParaRPr lang="fr-FR" sz="1300" strike="noStrike" spc="-1" dirty="0">
              <a:solidFill>
                <a:schemeClr val="accent6">
                  <a:lumMod val="75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3020291" y="207818"/>
            <a:ext cx="3674269" cy="367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Arial"/>
                <a:ea typeface="DejaVu Sans"/>
              </a:rPr>
              <a:t>SERVICE CIVIQUE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58" name="CustomShape 2"/>
          <p:cNvSpPr/>
          <p:nvPr/>
        </p:nvSpPr>
        <p:spPr>
          <a:xfrm>
            <a:off x="301636" y="575696"/>
            <a:ext cx="8343600" cy="47998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Evolution des missions : </a:t>
            </a:r>
            <a:endParaRPr lang="fr-FR" sz="1800" b="0" u="sng" strike="noStrike" spc="-1" dirty="0">
              <a:solidFill>
                <a:srgbClr val="000000"/>
              </a:solidFill>
              <a:uFillTx/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fr-FR" sz="800" u="sng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fr-FR" u="sng" spc="-1" dirty="0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r>
              <a:rPr lang="fr-FR" u="sng" spc="-1" baseline="30000" dirty="0">
                <a:solidFill>
                  <a:srgbClr val="000000"/>
                </a:solidFill>
                <a:latin typeface="Arial"/>
                <a:ea typeface="DejaVu Sans"/>
              </a:rPr>
              <a:t>er</a:t>
            </a:r>
            <a:r>
              <a:rPr lang="fr-FR" u="sng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fr-FR" sz="1800" b="0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 agrément : 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Assistant d’intervention dans la réussite éducative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Assistant d’animation auprès du centre de loisirs et des dispositifs CAP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2</a:t>
            </a:r>
            <a:r>
              <a:rPr lang="fr-FR" sz="1800" b="0" u="sng" strike="noStrike" spc="-1" baseline="30000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ème</a:t>
            </a:r>
            <a:r>
              <a:rPr lang="fr-FR" sz="1800" b="0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  agrément :</a:t>
            </a: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	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Assistant en réussite éducative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Assistant en médiation socio-sportif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Assistant en réussite éducative et sportive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3</a:t>
            </a:r>
            <a:r>
              <a:rPr lang="fr-FR" sz="1800" b="0" u="sng" strike="noStrike" spc="-1" baseline="30000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ème</a:t>
            </a:r>
            <a:r>
              <a:rPr lang="fr-FR" sz="1800" b="0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  agrément :</a:t>
            </a: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	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Assistant en médiation par le sport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Assistant en animation santé et handicap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Assistant en réussite éducative	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Assistant en animation sportive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Assistant en animation et communication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Table 1"/>
          <p:cNvGraphicFramePr/>
          <p:nvPr>
            <p:extLst>
              <p:ext uri="{D42A27DB-BD31-4B8C-83A1-F6EECF244321}">
                <p14:modId xmlns:p14="http://schemas.microsoft.com/office/powerpoint/2010/main" val="4109507167"/>
              </p:ext>
            </p:extLst>
          </p:nvPr>
        </p:nvGraphicFramePr>
        <p:xfrm>
          <a:off x="898287" y="536553"/>
          <a:ext cx="7893360" cy="2287440"/>
        </p:xfrm>
        <a:graphic>
          <a:graphicData uri="http://schemas.openxmlformats.org/drawingml/2006/table">
            <a:tbl>
              <a:tblPr/>
              <a:tblGrid>
                <a:gridCol w="158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1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2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8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Projets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Emploi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Apprentissage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2017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6 000 €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12 500 €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3 378 €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2018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9 000 €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17 000 €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12 000 €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2019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18 500 €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34 000 €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12 000 €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2020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14 500 €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latin typeface="Arial"/>
                        </a:rPr>
                        <a:t>31 500 €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800" b="0" strike="noStrike" spc="-1" dirty="0">
                          <a:latin typeface="Arial"/>
                        </a:rPr>
                        <a:t>0 €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0" name="CustomShape 2"/>
          <p:cNvSpPr/>
          <p:nvPr/>
        </p:nvSpPr>
        <p:spPr>
          <a:xfrm>
            <a:off x="3526647" y="172593"/>
            <a:ext cx="230256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CNDS  / ANS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61" name="CustomShape 3"/>
          <p:cNvSpPr/>
          <p:nvPr/>
        </p:nvSpPr>
        <p:spPr>
          <a:xfrm>
            <a:off x="898287" y="3026761"/>
            <a:ext cx="7559280" cy="22145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fr-FR" sz="1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Mathieu </a:t>
            </a:r>
            <a:r>
              <a:rPr lang="fr-FR" sz="15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Chaufray</a:t>
            </a:r>
            <a:r>
              <a:rPr lang="fr-FR" sz="1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 :</a:t>
            </a: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emploi CNDS de 2014 à 2017 </a:t>
            </a:r>
            <a:r>
              <a:rPr lang="fr-FR" sz="1500" spc="-1" dirty="0">
                <a:solidFill>
                  <a:srgbClr val="000000"/>
                </a:solidFill>
                <a:latin typeface="Arial"/>
                <a:ea typeface="DejaVu Sans"/>
              </a:rPr>
              <a:t>–  </a:t>
            </a:r>
            <a:r>
              <a:rPr lang="fr-FR" sz="1500" u="sng" spc="-1" dirty="0">
                <a:solidFill>
                  <a:srgbClr val="000000"/>
                </a:solidFill>
                <a:latin typeface="Arial"/>
                <a:ea typeface="DejaVu Sans"/>
              </a:rPr>
              <a:t>départ remplacé par </a:t>
            </a:r>
            <a:r>
              <a:rPr lang="fr-FR" sz="1500" b="1" u="sng" spc="-1" dirty="0">
                <a:solidFill>
                  <a:srgbClr val="000000"/>
                </a:solidFill>
                <a:latin typeface="Arial"/>
                <a:ea typeface="DejaVu Sans"/>
              </a:rPr>
              <a:t>Pierre Belaud</a:t>
            </a:r>
            <a:r>
              <a:rPr lang="fr-FR" sz="1500" b="1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fr-FR" sz="1500" spc="-1" dirty="0">
                <a:solidFill>
                  <a:srgbClr val="000000"/>
                </a:solidFill>
                <a:latin typeface="Arial"/>
                <a:ea typeface="DejaVu Sans"/>
              </a:rPr>
              <a:t>– en poste sur « l’Education par le Sport » et le champ du Handicap (BPJEPS en formation </a:t>
            </a:r>
            <a:r>
              <a:rPr lang="fr-FR" sz="1400" dirty="0"/>
              <a:t>CS AIPSH)</a:t>
            </a:r>
            <a:endParaRPr lang="fr-FR" sz="14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fr-FR" sz="1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Boris Grieux : </a:t>
            </a: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emploi CNDS de 2015 à 2018 / départ en 2019 –  </a:t>
            </a:r>
            <a:r>
              <a:rPr lang="fr-FR" sz="15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départ remplacé par </a:t>
            </a:r>
            <a:r>
              <a:rPr lang="fr-FR" sz="1500" b="1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Justine Daullé </a:t>
            </a:r>
            <a:r>
              <a:rPr lang="fr-FR" sz="15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- poste CDI – en charge du pôle Insertion</a:t>
            </a:r>
            <a:endParaRPr lang="fr-FR" sz="1500" b="0" u="sng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fr-FR" sz="1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Clémence Le Roux :</a:t>
            </a: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emploi CNDS de 2018 à 2021 - en poste CDI – </a:t>
            </a:r>
            <a:r>
              <a:rPr lang="fr-FR" sz="15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en charge de la section « Handicap &amp; Autisme » au sein du pôle Santé</a:t>
            </a:r>
            <a:endParaRPr lang="fr-FR" sz="1500" b="0" u="sng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fr-FR" sz="1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Marion </a:t>
            </a:r>
            <a:r>
              <a:rPr lang="fr-FR" sz="15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Bissey</a:t>
            </a:r>
            <a:r>
              <a:rPr lang="fr-FR" sz="1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 et Romain Lepage : </a:t>
            </a: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emploi CNDS  de 2019 à 2020 </a:t>
            </a:r>
            <a:r>
              <a:rPr lang="fr-FR" sz="15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– en poste CDI – en charge du pôle Santé &amp; du développement des APS sur le temps de l’enfant</a:t>
            </a:r>
            <a:r>
              <a:rPr lang="fr-FR" sz="1500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fr-FR" sz="15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1035709" y="205160"/>
            <a:ext cx="648562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Apprentissage</a:t>
            </a: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  (6 APT )</a:t>
            </a: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</p:txBody>
      </p:sp>
      <p:sp>
        <p:nvSpPr>
          <p:cNvPr id="63" name="CustomShape 2"/>
          <p:cNvSpPr/>
          <p:nvPr/>
        </p:nvSpPr>
        <p:spPr>
          <a:xfrm>
            <a:off x="620291" y="753055"/>
            <a:ext cx="8423280" cy="45536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5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En 2019 :</a:t>
            </a:r>
          </a:p>
          <a:p>
            <a:pPr>
              <a:lnSpc>
                <a:spcPct val="100000"/>
              </a:lnSpc>
            </a:pPr>
            <a:endParaRPr lang="fr-FR" sz="1500" b="1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Soutenus :</a:t>
            </a:r>
            <a:endParaRPr lang="fr-FR" sz="15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Julien BATAILLE / Contrat de 24 mois / Aide de 6000€ </a:t>
            </a:r>
            <a:endParaRPr lang="fr-FR" sz="15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Tanguy SALAUN / Contrat de 24 mois / Aide de 6000€</a:t>
            </a:r>
          </a:p>
          <a:p>
            <a:pPr>
              <a:lnSpc>
                <a:spcPct val="100000"/>
              </a:lnSpc>
            </a:pPr>
            <a:endParaRPr lang="fr-FR" sz="800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Non soutenus :</a:t>
            </a:r>
            <a:endParaRPr lang="fr-FR" sz="15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Alizée LEBIGRE / Contrat de 24 mois</a:t>
            </a:r>
            <a:endParaRPr lang="fr-FR" sz="15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Naomi FRANCIUS / Contrat de 24 mois</a:t>
            </a:r>
            <a:endParaRPr lang="fr-FR" sz="15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Logan GAUCHE / Contrat de 24 mois</a:t>
            </a: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spc="-1" dirty="0">
                <a:solidFill>
                  <a:srgbClr val="000000"/>
                </a:solidFill>
                <a:latin typeface="Arial"/>
              </a:rPr>
              <a:t>Kenny CHAMPY / Contrat </a:t>
            </a:r>
            <a:r>
              <a:rPr lang="fr-FR" sz="1500" spc="-1">
                <a:solidFill>
                  <a:srgbClr val="000000"/>
                </a:solidFill>
                <a:latin typeface="Arial"/>
              </a:rPr>
              <a:t>de </a:t>
            </a:r>
            <a:r>
              <a:rPr lang="fr-FR" sz="1500" spc="-1" smtClean="0">
                <a:solidFill>
                  <a:srgbClr val="000000"/>
                </a:solidFill>
                <a:latin typeface="Arial"/>
              </a:rPr>
              <a:t>16 mois</a:t>
            </a: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i="1" spc="-1" dirty="0" err="1" smtClean="0">
                <a:latin typeface="Arial"/>
              </a:rPr>
              <a:t>n.b</a:t>
            </a:r>
            <a:r>
              <a:rPr lang="fr-FR" sz="1400" i="1" spc="-1" dirty="0" smtClean="0">
                <a:latin typeface="Arial"/>
              </a:rPr>
              <a:t> 1</a:t>
            </a:r>
            <a:r>
              <a:rPr lang="fr-FR" sz="1400" b="0" i="1" strike="noStrike" spc="-1" dirty="0" smtClean="0">
                <a:latin typeface="Arial"/>
              </a:rPr>
              <a:t>: </a:t>
            </a:r>
            <a:r>
              <a:rPr lang="fr-FR" sz="1400" b="0" i="1" strike="noStrike" spc="-1" dirty="0">
                <a:latin typeface="Arial"/>
              </a:rPr>
              <a:t>CAP’Sport accompagne parallèlement  aussi </a:t>
            </a:r>
            <a:r>
              <a:rPr lang="fr-FR" sz="1400" b="0" i="1" strike="noStrike" spc="-1" dirty="0" smtClean="0">
                <a:latin typeface="Arial"/>
              </a:rPr>
              <a:t>5 </a:t>
            </a:r>
            <a:r>
              <a:rPr lang="fr-FR" sz="1400" b="0" i="1" strike="noStrike" spc="-1" dirty="0">
                <a:latin typeface="Arial"/>
              </a:rPr>
              <a:t>BPJEPS LTP en Contrat </a:t>
            </a:r>
            <a:r>
              <a:rPr lang="fr-FR" sz="1400" b="0" i="1" strike="noStrike" spc="-1" dirty="0" smtClean="0">
                <a:latin typeface="Arial"/>
              </a:rPr>
              <a:t>d’Apprentissage</a:t>
            </a:r>
          </a:p>
          <a:p>
            <a:pPr>
              <a:lnSpc>
                <a:spcPct val="100000"/>
              </a:lnSpc>
            </a:pPr>
            <a:r>
              <a:rPr lang="fr-FR" sz="1400" i="1" spc="-1" dirty="0" err="1" smtClean="0">
                <a:latin typeface="Arial"/>
              </a:rPr>
              <a:t>n.b</a:t>
            </a:r>
            <a:r>
              <a:rPr lang="fr-FR" sz="1400" i="1" spc="-1" dirty="0" smtClean="0">
                <a:latin typeface="Arial"/>
              </a:rPr>
              <a:t> 2 : </a:t>
            </a:r>
            <a:r>
              <a:rPr lang="fr-FR" sz="1300" i="1" u="sng" spc="-1" dirty="0" smtClean="0">
                <a:latin typeface="Arial"/>
              </a:rPr>
              <a:t>90% des Contrat d’Apprentissage engagés (APT &amp; LTP) sont des jeunes ayant fait un SCV à </a:t>
            </a:r>
            <a:r>
              <a:rPr lang="fr-FR" sz="1300" i="1" u="sng" spc="-1" dirty="0" err="1" smtClean="0">
                <a:latin typeface="Arial"/>
              </a:rPr>
              <a:t>CAP’Sport</a:t>
            </a:r>
            <a:r>
              <a:rPr lang="fr-FR" sz="1300" i="1" u="sng" spc="-1" dirty="0" smtClean="0">
                <a:latin typeface="Arial"/>
              </a:rPr>
              <a:t> </a:t>
            </a:r>
            <a:endParaRPr lang="fr-FR" sz="1300" b="0" i="1" u="sng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1" u="sng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fr-FR" sz="15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En 2018 :</a:t>
            </a:r>
            <a:endParaRPr lang="fr-FR" sz="1500" b="1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Arthur LABBE / Contrat de 21 mois / Aide de 6000€</a:t>
            </a:r>
            <a:endParaRPr lang="fr-FR" sz="15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Margaux DUFOUR / Contrat de </a:t>
            </a:r>
            <a:r>
              <a:rPr lang="fr-FR" sz="1500" spc="-1" dirty="0">
                <a:solidFill>
                  <a:srgbClr val="000000"/>
                </a:solidFill>
                <a:latin typeface="Arial"/>
                <a:ea typeface="DejaVu Sans"/>
              </a:rPr>
              <a:t>13</a:t>
            </a: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mois / Aide de </a:t>
            </a:r>
            <a:r>
              <a:rPr lang="fr-FR" sz="1500" spc="-1" dirty="0">
                <a:solidFill>
                  <a:srgbClr val="000000"/>
                </a:solidFill>
                <a:latin typeface="Arial"/>
                <a:ea typeface="DejaVu Sans"/>
              </a:rPr>
              <a:t>3378</a:t>
            </a: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€</a:t>
            </a: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5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En 2017 : </a:t>
            </a:r>
            <a:endParaRPr lang="fr-FR" sz="1500" b="1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Matthieu DESDOITS / Contrat de 16 mois / Aide de 3378€</a:t>
            </a:r>
            <a:endParaRPr lang="fr-FR" sz="15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3486135" y="391299"/>
            <a:ext cx="176724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fr-FR" sz="18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Adultes-relais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504000" y="1899000"/>
            <a:ext cx="8423280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5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2 conventions en cours :</a:t>
            </a:r>
            <a:endParaRPr lang="fr-FR" sz="1500" b="1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Médiateur « insertion et emploi » : Philippe PASQUIER depuis juillet 2020 / CDI.</a:t>
            </a: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Médiateur « éducation, prévention, insertion » : William PARMENT depuis août 2020 / CDI.</a:t>
            </a: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Aide de 19 875 € par an et par poste, soit 39 750 €.</a:t>
            </a:r>
            <a:endParaRPr lang="fr-FR" sz="1500" b="1" strike="noStrike" spc="-1" dirty="0">
              <a:latin typeface="Arial"/>
            </a:endParaRPr>
          </a:p>
          <a:p>
            <a:pPr marL="720" algn="ctr">
              <a:lnSpc>
                <a:spcPct val="100000"/>
              </a:lnSpc>
              <a:buClr>
                <a:srgbClr val="000000"/>
              </a:buClr>
              <a:buSzPct val="45000"/>
            </a:pP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3039725" y="301730"/>
            <a:ext cx="3855240" cy="60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fr-FR" sz="18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Actions politique de la ville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67" name="CustomShape 2"/>
          <p:cNvSpPr/>
          <p:nvPr/>
        </p:nvSpPr>
        <p:spPr>
          <a:xfrm>
            <a:off x="504000" y="1899000"/>
            <a:ext cx="8423280" cy="4245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5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Contrat de ville 2020</a:t>
            </a:r>
            <a:r>
              <a:rPr lang="fr-FR" sz="1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 : 13 090 €</a:t>
            </a:r>
            <a:endParaRPr lang="fr-FR" sz="1500" b="1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Mix'cité</a:t>
            </a: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fr-FR" sz="15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pass'sport</a:t>
            </a: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de rue : 2 650 €</a:t>
            </a:r>
            <a:endParaRPr lang="fr-FR" sz="15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Pass'Sport</a:t>
            </a: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de Champions : 2 440 €</a:t>
            </a:r>
            <a:endParaRPr lang="fr-FR" sz="15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OCAPI : un seul CAP…Réussir : 8 000 €</a:t>
            </a: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500" b="1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Crédits exceptionnels 2020</a:t>
            </a:r>
            <a:r>
              <a:rPr lang="fr-FR" sz="1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 : 9 500 €</a:t>
            </a:r>
            <a:endParaRPr lang="fr-FR" sz="1500" b="1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Quartiers d'été : 2 500 €</a:t>
            </a:r>
            <a:endParaRPr lang="fr-FR" sz="1500" b="0" strike="noStrike" spc="-1" dirty="0">
              <a:latin typeface="Arial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Quartiers d'automne : 7 000 €  </a:t>
            </a: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5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108</Words>
  <Application>Microsoft Office PowerPoint</Application>
  <PresentationFormat>Affichage à l'écran (4:3)</PresentationFormat>
  <Paragraphs>135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DejaVu Sans</vt:lpstr>
      <vt:lpstr>Snap ITC</vt:lpstr>
      <vt:lpstr>Symbol</vt:lpstr>
      <vt:lpstr>Times New Roman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Capsport11</dc:creator>
  <dc:description/>
  <cp:lastModifiedBy>Utilisateur Windows</cp:lastModifiedBy>
  <cp:revision>16</cp:revision>
  <dcterms:created xsi:type="dcterms:W3CDTF">2020-11-26T11:05:09Z</dcterms:created>
  <dcterms:modified xsi:type="dcterms:W3CDTF">2020-12-04T09:22:19Z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5</vt:i4>
  </property>
  <property fmtid="{D5CDD505-2E9C-101B-9397-08002B2CF9AE}" pid="8" name="PresentationFormat">
    <vt:lpwstr>Affichage à l'écran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51</vt:i4>
  </property>
</Properties>
</file>